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2"/>
  </p:sldMasterIdLst>
  <p:sldIdLst>
    <p:sldId id="258" r:id="rId3"/>
  </p:sldIdLst>
  <p:sldSz cx="7561263" cy="10693400"/>
  <p:notesSz cx="6888163" cy="100187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23" userDrawn="1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613" userDrawn="1">
          <p15:clr>
            <a:srgbClr val="A4A3A4"/>
          </p15:clr>
        </p15:guide>
        <p15:guide id="8" pos="2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CFEBE"/>
    <a:srgbClr val="FF9999"/>
    <a:srgbClr val="F1D8D2"/>
    <a:srgbClr val="FFFFCC"/>
    <a:srgbClr val="F3F0F0"/>
    <a:srgbClr val="FFD9FF"/>
    <a:srgbClr val="FFAE37"/>
    <a:srgbClr val="F1D5DD"/>
    <a:srgbClr val="F0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7" autoAdjust="0"/>
    <p:restoredTop sz="95394" autoAdjust="0"/>
  </p:normalViewPr>
  <p:slideViewPr>
    <p:cSldViewPr snapToGrid="0" showGuides="1">
      <p:cViewPr>
        <p:scale>
          <a:sx n="93" d="100"/>
          <a:sy n="93" d="100"/>
        </p:scale>
        <p:origin x="-1134" y="1224"/>
      </p:cViewPr>
      <p:guideLst>
        <p:guide orient="horz" pos="2279"/>
        <p:guide orient="horz" pos="6725"/>
        <p:guide orient="horz" pos="3368"/>
        <p:guide orient="horz" pos="11"/>
        <p:guide orient="horz" pos="1123"/>
        <p:guide orient="horz" pos="4457"/>
        <p:guide orient="horz" pos="5613"/>
        <p:guide pos="24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11118" y="1988095"/>
            <a:ext cx="5939029" cy="67172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99791" y="2160067"/>
            <a:ext cx="5761682" cy="63732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137924" y="1976720"/>
            <a:ext cx="1285415" cy="998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213537" y="1976721"/>
            <a:ext cx="1134189" cy="855472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544" y="3260821"/>
            <a:ext cx="5624177" cy="4039729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127" b="0" kern="1200" cap="all" spc="-8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787" y="7300548"/>
            <a:ext cx="5625580" cy="7841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158" spc="66" baseline="0">
                <a:solidFill>
                  <a:schemeClr val="tx1"/>
                </a:solidFill>
              </a:defRPr>
            </a:lvl1pPr>
            <a:lvl2pPr marL="378059" indent="0" algn="ctr">
              <a:buNone/>
              <a:defRPr sz="1158"/>
            </a:lvl2pPr>
            <a:lvl3pPr marL="756117" indent="0" algn="ctr">
              <a:buNone/>
              <a:defRPr sz="1158"/>
            </a:lvl3pPr>
            <a:lvl4pPr marL="1134176" indent="0" algn="ctr">
              <a:buNone/>
              <a:defRPr sz="1158"/>
            </a:lvl4pPr>
            <a:lvl5pPr marL="1512235" indent="0" algn="ctr">
              <a:buNone/>
              <a:defRPr sz="1158"/>
            </a:lvl5pPr>
            <a:lvl6pPr marL="1890293" indent="0" algn="ctr">
              <a:buNone/>
              <a:defRPr sz="1158"/>
            </a:lvl6pPr>
            <a:lvl7pPr marL="2268352" indent="0" algn="ctr">
              <a:buNone/>
              <a:defRPr sz="1158"/>
            </a:lvl7pPr>
            <a:lvl8pPr marL="2646411" indent="0" algn="ctr">
              <a:buNone/>
              <a:defRPr sz="1158"/>
            </a:lvl8pPr>
            <a:lvl9pPr marL="3024469" indent="0" algn="ctr">
              <a:buNone/>
              <a:defRPr sz="1158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251343" y="2069430"/>
            <a:ext cx="1058577" cy="712893"/>
          </a:xfrm>
        </p:spPr>
        <p:txBody>
          <a:bodyPr/>
          <a:lstStyle>
            <a:lvl1pPr algn="ctr">
              <a:defRPr sz="91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3683" y="8125393"/>
            <a:ext cx="3662487" cy="356447"/>
          </a:xfrm>
        </p:spPr>
        <p:txBody>
          <a:bodyPr/>
          <a:lstStyle>
            <a:lvl1pPr algn="l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5337860" y="8126984"/>
            <a:ext cx="1309751" cy="3564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381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71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6431" y="1188156"/>
            <a:ext cx="1464995" cy="81982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1188156"/>
            <a:ext cx="5009337" cy="81982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29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-1" y="0"/>
            <a:ext cx="7561263" cy="106934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-3" y="1642087"/>
            <a:ext cx="7561265" cy="9051313"/>
          </a:xfrm>
          <a:custGeom>
            <a:avLst/>
            <a:gdLst/>
            <a:ahLst/>
            <a:cxnLst/>
            <a:rect l="l" t="t" r="r" b="b"/>
            <a:pathLst>
              <a:path w="6083978" h="7282907">
                <a:moveTo>
                  <a:pt x="6083978" y="0"/>
                </a:moveTo>
                <a:lnTo>
                  <a:pt x="6083978" y="7282907"/>
                </a:lnTo>
                <a:lnTo>
                  <a:pt x="0" y="7282907"/>
                </a:lnTo>
                <a:lnTo>
                  <a:pt x="0" y="1723019"/>
                </a:lnTo>
                <a:cubicBezTo>
                  <a:pt x="660871" y="2173492"/>
                  <a:pt x="1459520" y="2436649"/>
                  <a:pt x="2319633" y="2436649"/>
                </a:cubicBezTo>
                <a:cubicBezTo>
                  <a:pt x="3996317" y="2436649"/>
                  <a:pt x="5439434" y="1436633"/>
                  <a:pt x="6083978" y="0"/>
                </a:cubicBez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-2" y="8327636"/>
            <a:ext cx="7561265" cy="236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319422" cy="3458817"/>
          </a:xfrm>
          <a:blipFill dpi="0"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0"/>
          <p:cNvSpPr>
            <a:spLocks noGrp="1"/>
          </p:cNvSpPr>
          <p:nvPr>
            <p:ph type="pic" sz="quarter" idx="13" hasCustomPrompt="1"/>
          </p:nvPr>
        </p:nvSpPr>
        <p:spPr>
          <a:xfrm>
            <a:off x="323966" y="6662662"/>
            <a:ext cx="1751012" cy="1322322"/>
          </a:xfrm>
          <a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10"/>
          <p:cNvSpPr>
            <a:spLocks noGrp="1"/>
          </p:cNvSpPr>
          <p:nvPr>
            <p:ph type="pic" sz="quarter" idx="11" hasCustomPrompt="1"/>
          </p:nvPr>
        </p:nvSpPr>
        <p:spPr>
          <a:xfrm>
            <a:off x="323966" y="3684625"/>
            <a:ext cx="1751012" cy="1328739"/>
          </a:xfrm>
          <a:blipFill dpi="0"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323966" y="5173624"/>
            <a:ext cx="1751012" cy="1331867"/>
          </a:xfrm>
          <a:blipFill dpi="0"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68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20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811118" y="1988095"/>
            <a:ext cx="5939029" cy="67172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99791" y="2160067"/>
            <a:ext cx="5761682" cy="63732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137924" y="1976720"/>
            <a:ext cx="1285415" cy="998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213537" y="1976721"/>
            <a:ext cx="1134189" cy="855472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731" y="3265571"/>
            <a:ext cx="5625580" cy="40349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127" kern="1200" cap="all" spc="-83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732" y="7300548"/>
            <a:ext cx="5625580" cy="784183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>
                <a:solidFill>
                  <a:schemeClr val="tx1"/>
                </a:solidFill>
                <a:effectLst/>
              </a:defRPr>
            </a:lvl1pPr>
            <a:lvl2pPr marL="37805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1343" y="2067391"/>
            <a:ext cx="1058577" cy="712893"/>
          </a:xfrm>
        </p:spPr>
        <p:txBody>
          <a:bodyPr/>
          <a:lstStyle>
            <a:lvl1pPr algn="ctr">
              <a:defRPr lang="en-US" sz="91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470" y="8125393"/>
            <a:ext cx="3663432" cy="356447"/>
          </a:xfrm>
        </p:spPr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6361" y="8125393"/>
            <a:ext cx="1309989" cy="356447"/>
          </a:xfrm>
        </p:spPr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826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901" y="3279309"/>
            <a:ext cx="3024505" cy="613088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1857" y="3279309"/>
            <a:ext cx="3024505" cy="613088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597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01" y="3234424"/>
            <a:ext cx="3024505" cy="99805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71" b="0">
                <a:solidFill>
                  <a:schemeClr val="tx2"/>
                </a:solidFill>
                <a:latin typeface="+mn-lt"/>
              </a:defRPr>
            </a:lvl1pPr>
            <a:lvl2pPr marL="378059" indent="0">
              <a:buNone/>
              <a:defRPr sz="1571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901" y="4297160"/>
            <a:ext cx="3024505" cy="499025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857" y="3234424"/>
            <a:ext cx="3024505" cy="99805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71" b="0">
                <a:solidFill>
                  <a:schemeClr val="tx2"/>
                </a:solidFill>
              </a:defRPr>
            </a:lvl1pPr>
            <a:lvl2pPr marL="378059" indent="0">
              <a:buNone/>
              <a:defRPr sz="1571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1857" y="4298225"/>
            <a:ext cx="3024505" cy="499025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2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28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7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273" y="270900"/>
            <a:ext cx="5290994" cy="10151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594285" y="270900"/>
            <a:ext cx="1814703" cy="1015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463" y="947082"/>
            <a:ext cx="1507527" cy="2566416"/>
          </a:xfrm>
        </p:spPr>
        <p:txBody>
          <a:bodyPr anchor="b">
            <a:normAutofit/>
          </a:bodyPr>
          <a:lstStyle>
            <a:lvl1pPr algn="l" defTabSz="7561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985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83" y="1414471"/>
            <a:ext cx="4489174" cy="7864458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5463" y="3564466"/>
            <a:ext cx="1507527" cy="546551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62"/>
              </a:spcBef>
              <a:buNone/>
              <a:defRPr sz="1075">
                <a:solidFill>
                  <a:srgbClr val="FFFFFF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45975" y="9839060"/>
            <a:ext cx="907352" cy="4277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5679349" y="427736"/>
            <a:ext cx="1644575" cy="983792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05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94285" y="270900"/>
            <a:ext cx="1814703" cy="1015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463" y="941019"/>
            <a:ext cx="1508472" cy="2566416"/>
          </a:xfrm>
        </p:spPr>
        <p:txBody>
          <a:bodyPr anchor="b">
            <a:noAutofit/>
          </a:bodyPr>
          <a:lstStyle>
            <a:lvl1pPr algn="l">
              <a:defRPr sz="1985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1773" y="270900"/>
            <a:ext cx="5290994" cy="1015160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5463" y="3564467"/>
            <a:ext cx="1508472" cy="546076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62"/>
              </a:spcBef>
              <a:buNone/>
              <a:defRPr sz="1075">
                <a:solidFill>
                  <a:srgbClr val="FFFFFF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756117" rtl="0" eaLnBrk="1" latinLnBrk="0" hangingPunct="1">
              <a:defRPr lang="en-US" sz="744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7867" y="9837928"/>
            <a:ext cx="907352" cy="4277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679349" y="427736"/>
            <a:ext cx="1644575" cy="9837928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86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555" y="270900"/>
            <a:ext cx="7270154" cy="1015160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901" y="1001971"/>
            <a:ext cx="6351461" cy="213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01" y="3279309"/>
            <a:ext cx="6351461" cy="6130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132" y="9837928"/>
            <a:ext cx="1701284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2019/2/21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7399" y="9837928"/>
            <a:ext cx="3266466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9231" y="9837928"/>
            <a:ext cx="907352" cy="427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478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49" r:id="rId13"/>
    <p:sldLayoutId id="2147483651" r:id="rId14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kumimoji="1" lang="en-US" sz="3308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51223" indent="-151223" algn="l" defTabSz="756117" rtl="0" eaLnBrk="1" latinLnBrk="0" hangingPunct="1">
        <a:lnSpc>
          <a:spcPct val="100000"/>
        </a:lnSpc>
        <a:spcBef>
          <a:spcPts val="744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indent="-151223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04894" indent="-151223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3pPr>
      <a:lvl4pPr marL="831729" indent="-151223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4pPr>
      <a:lvl5pPr marL="1058564" indent="-151223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5pPr>
      <a:lvl6pPr marL="1323040" indent="-189029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6pPr>
      <a:lvl7pPr marL="1571110" indent="-189029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7pPr>
      <a:lvl8pPr marL="1819180" indent="-189029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8pPr>
      <a:lvl9pPr marL="2067250" indent="-189029" algn="l" defTabSz="756117" rtl="0" eaLnBrk="1" latinLnBrk="0" hangingPunct="1">
        <a:lnSpc>
          <a:spcPct val="100000"/>
        </a:lnSpc>
        <a:spcBef>
          <a:spcPts val="41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1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 flipH="1" flipV="1">
            <a:off x="854431" y="3431568"/>
            <a:ext cx="5330612" cy="1027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921064" y="3359649"/>
            <a:ext cx="5492209" cy="109933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67832" y="9113770"/>
            <a:ext cx="4682549" cy="14157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400" b="1" dirty="0" smtClean="0">
                <a:latin typeface="+mj-ea"/>
                <a:ea typeface="+mj-ea"/>
              </a:rPr>
              <a:t>主催　チャリティ</a:t>
            </a:r>
            <a:r>
              <a:rPr lang="en-US" altLang="ja-JP" sz="1400" b="1" dirty="0">
                <a:latin typeface="+mj-ea"/>
                <a:ea typeface="+mj-ea"/>
              </a:rPr>
              <a:t>-</a:t>
            </a:r>
            <a:r>
              <a:rPr lang="ja-JP" altLang="en-US" sz="1400" b="1" dirty="0">
                <a:latin typeface="+mj-ea"/>
                <a:ea typeface="+mj-ea"/>
              </a:rPr>
              <a:t>茶会実行委員会</a:t>
            </a:r>
          </a:p>
          <a:p>
            <a:pPr>
              <a:spcBef>
                <a:spcPts val="600"/>
              </a:spcBef>
            </a:pPr>
            <a:r>
              <a:rPr lang="ja-JP" altLang="en-US" sz="1400" dirty="0" smtClean="0">
                <a:latin typeface="+mj-ea"/>
                <a:ea typeface="+mj-ea"/>
              </a:rPr>
              <a:t>　　</a:t>
            </a:r>
            <a:r>
              <a:rPr lang="ja-JP" altLang="en-US" sz="1400" b="1" dirty="0" smtClean="0">
                <a:latin typeface="+mj-ea"/>
                <a:ea typeface="+mj-ea"/>
              </a:rPr>
              <a:t>お茶券</a:t>
            </a:r>
            <a:r>
              <a:rPr lang="ja-JP" altLang="en-US" sz="1400" b="1" dirty="0">
                <a:latin typeface="+mj-ea"/>
                <a:ea typeface="+mj-ea"/>
              </a:rPr>
              <a:t>のお申込先</a:t>
            </a:r>
          </a:p>
          <a:p>
            <a:pPr algn="ctr">
              <a:spcBef>
                <a:spcPts val="600"/>
              </a:spcBef>
            </a:pPr>
            <a:r>
              <a:rPr lang="ja-JP" altLang="en-US" sz="1100" b="1" dirty="0" smtClean="0">
                <a:latin typeface="+mj-ea"/>
                <a:ea typeface="+mj-ea"/>
              </a:rPr>
              <a:t>認定特定</a:t>
            </a:r>
            <a:r>
              <a:rPr lang="ja-JP" altLang="en-US" sz="1100" b="1" dirty="0">
                <a:latin typeface="+mj-ea"/>
                <a:ea typeface="+mj-ea"/>
              </a:rPr>
              <a:t>非営利活動法人スペシャルオリンピックス日本･</a:t>
            </a:r>
            <a:r>
              <a:rPr lang="ja-JP" altLang="en-US" sz="1100" b="1" dirty="0" smtClean="0">
                <a:latin typeface="+mj-ea"/>
                <a:ea typeface="+mj-ea"/>
              </a:rPr>
              <a:t>熊本事務局</a:t>
            </a:r>
            <a:endParaRPr lang="ja-JP" altLang="en-US" sz="1100" b="1" dirty="0">
              <a:latin typeface="+mj-ea"/>
              <a:ea typeface="+mj-ea"/>
            </a:endParaRPr>
          </a:p>
          <a:p>
            <a:pPr algn="ctr">
              <a:spcBef>
                <a:spcPts val="600"/>
              </a:spcBef>
            </a:pPr>
            <a:r>
              <a:rPr lang="ja-JP" altLang="en-US" sz="1100" b="1" dirty="0" smtClean="0">
                <a:latin typeface="+mn-ea"/>
              </a:rPr>
              <a:t>熊本市</a:t>
            </a:r>
            <a:r>
              <a:rPr lang="ja-JP" altLang="en-US" sz="1100" b="1" dirty="0">
                <a:latin typeface="+mn-ea"/>
              </a:rPr>
              <a:t>中央区千葉城町</a:t>
            </a:r>
            <a:r>
              <a:rPr lang="en-US" altLang="ja-JP" sz="1100" b="1" dirty="0">
                <a:latin typeface="+mn-ea"/>
              </a:rPr>
              <a:t>5-50</a:t>
            </a:r>
            <a:r>
              <a:rPr lang="ja-JP" altLang="en-US" sz="1100" b="1" dirty="0">
                <a:latin typeface="+mn-ea"/>
              </a:rPr>
              <a:t>　熊本メディアビル</a:t>
            </a:r>
            <a:r>
              <a:rPr lang="en-US" altLang="ja-JP" sz="1100" b="1" dirty="0">
                <a:latin typeface="+mn-ea"/>
              </a:rPr>
              <a:t>4F</a:t>
            </a:r>
            <a:r>
              <a:rPr lang="ja-JP" altLang="en-US" sz="1100" b="1" dirty="0">
                <a:latin typeface="+mn-ea"/>
              </a:rPr>
              <a:t>　</a:t>
            </a:r>
            <a:endParaRPr lang="ja-JP" altLang="en-US" sz="1100" b="1" dirty="0" smtClean="0"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ja-JP" sz="1600" b="1" dirty="0" smtClean="0">
                <a:latin typeface="+mn-ea"/>
              </a:rPr>
              <a:t>   TEL</a:t>
            </a:r>
            <a:r>
              <a:rPr lang="ja-JP" altLang="en-US" sz="1600" b="1" dirty="0" smtClean="0">
                <a:latin typeface="+mn-ea"/>
              </a:rPr>
              <a:t>　</a:t>
            </a:r>
            <a:r>
              <a:rPr lang="en-US" altLang="ja-JP" sz="1600" b="1" dirty="0" smtClean="0">
                <a:latin typeface="+mn-ea"/>
              </a:rPr>
              <a:t>096-288-2781</a:t>
            </a:r>
            <a:r>
              <a:rPr lang="ja-JP" altLang="en-US" sz="1100" b="1" dirty="0" smtClean="0">
                <a:latin typeface="+mn-ea"/>
              </a:rPr>
              <a:t>　　</a:t>
            </a:r>
            <a:r>
              <a:rPr lang="en-US" altLang="ja-JP" sz="1100" b="1" dirty="0" smtClean="0">
                <a:latin typeface="+mn-ea"/>
              </a:rPr>
              <a:t>FAX 096-288-2782</a:t>
            </a:r>
            <a:endParaRPr lang="ja-JP" altLang="en-US" sz="1100" b="1" dirty="0">
              <a:latin typeface="+mn-ea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8521691" y="10813987"/>
            <a:ext cx="16887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プレースホルダー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" b="6405"/>
          <a:stretch>
            <a:fillRect/>
          </a:stretch>
        </p:blipFill>
        <p:spPr>
          <a:xfrm>
            <a:off x="5005568" y="8969339"/>
            <a:ext cx="2270802" cy="1623887"/>
          </a:xfr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1121" y="597959"/>
            <a:ext cx="6832853" cy="1352455"/>
          </a:xfrm>
          <a:prstGeom prst="horizontalScroll">
            <a:avLst>
              <a:gd name="adj" fmla="val 12500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ja-JP" altLang="en-US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78010" y="930493"/>
            <a:ext cx="5553400" cy="6873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ja-JP" altLang="en-US" sz="2800" b="1" kern="10" dirty="0" smtClean="0">
                <a:ln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lang="en-US" altLang="ja-JP" sz="2800" b="1" kern="10" dirty="0" smtClean="0">
                <a:ln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00" b="1" kern="10" dirty="0" smtClean="0">
                <a:ln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８回 チャリティ</a:t>
            </a:r>
            <a:r>
              <a:rPr lang="en-US" altLang="ja-JP" sz="2800" b="1" kern="10" dirty="0" smtClean="0">
                <a:ln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  <a:r>
              <a:rPr lang="ja-JP" altLang="en-US" sz="2800" b="1" kern="10" dirty="0" smtClean="0">
                <a:ln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茶会</a:t>
            </a:r>
            <a:endParaRPr lang="ja-JP" altLang="en-US" sz="2800" b="1" kern="10" dirty="0">
              <a:ln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8543" y="2063424"/>
            <a:ext cx="6362730" cy="398570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風薫る</a:t>
            </a:r>
            <a:r>
              <a:rPr lang="en-US" altLang="ja-JP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5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月、本年もチャリティー茶会を開催することになりました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。</a:t>
            </a:r>
          </a:p>
          <a:p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　泰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勝寺お庭の新緑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と、お茶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の香りをお楽しみください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。</a:t>
            </a:r>
            <a:endParaRPr lang="en-US" altLang="ja-JP" sz="1200" dirty="0" smtClean="0">
              <a:latin typeface="HGP明朝B" panose="02020800000000000000" pitchFamily="18" charset="-128"/>
              <a:ea typeface="HGP明朝B" panose="02020800000000000000" pitchFamily="18" charset="-128"/>
              <a:cs typeface="Verdana" panose="020B0604030504040204" pitchFamily="34" charset="0"/>
            </a:endParaRPr>
          </a:p>
          <a:p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　当日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は、</a:t>
            </a:r>
            <a:r>
              <a:rPr lang="en-US" altLang="ja-JP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SON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・熊本のアスリートの皆さんが着物姿でおもてなしいたします。なお、収益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はスペシャ</a:t>
            </a:r>
            <a:endParaRPr lang="en-US" altLang="ja-JP" sz="1200" dirty="0" smtClean="0">
              <a:latin typeface="HGP明朝B" panose="02020800000000000000" pitchFamily="18" charset="-128"/>
              <a:ea typeface="HGP明朝B" panose="02020800000000000000" pitchFamily="18" charset="-128"/>
              <a:cs typeface="Verdana" panose="020B0604030504040204" pitchFamily="34" charset="0"/>
            </a:endParaRPr>
          </a:p>
          <a:p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　ルオリンピックス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日本・熊本に寄付し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、　活動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資金に役立てていただきます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。</a:t>
            </a:r>
            <a:endParaRPr lang="en-US" altLang="ja-JP" sz="1200" dirty="0" smtClean="0">
              <a:latin typeface="HGP明朝B" panose="02020800000000000000" pitchFamily="18" charset="-128"/>
              <a:ea typeface="HGP明朝B" panose="02020800000000000000" pitchFamily="18" charset="-128"/>
              <a:cs typeface="Verdana" panose="020B0604030504040204" pitchFamily="34" charset="0"/>
            </a:endParaRPr>
          </a:p>
          <a:p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　皆様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のお越し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を、心</a:t>
            </a:r>
            <a:r>
              <a:rPr lang="ja-JP" altLang="en-US" sz="1200" dirty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よりお待ちしております</a:t>
            </a:r>
            <a:r>
              <a:rPr lang="ja-JP" altLang="en-US" sz="1200" dirty="0" smtClean="0">
                <a:latin typeface="HGP明朝B" panose="02020800000000000000" pitchFamily="18" charset="-128"/>
                <a:ea typeface="HGP明朝B" panose="02020800000000000000" pitchFamily="18" charset="-128"/>
                <a:cs typeface="Verdana" panose="020B0604030504040204" pitchFamily="34" charset="0"/>
              </a:rPr>
              <a:t>。</a:t>
            </a:r>
            <a:endParaRPr lang="en-US" altLang="ja-JP" sz="1200" dirty="0" smtClean="0">
              <a:latin typeface="HGP明朝B" panose="02020800000000000000" pitchFamily="18" charset="-128"/>
              <a:ea typeface="HGP明朝B" panose="02020800000000000000" pitchFamily="18" charset="-128"/>
              <a:cs typeface="Verdana" panose="020B0604030504040204" pitchFamily="34" charset="0"/>
            </a:endParaRPr>
          </a:p>
          <a:p>
            <a:endParaRPr lang="en-US" altLang="ja-JP" sz="1400" b="1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　　　　～～スペシャルオリンピックス</a:t>
            </a:r>
            <a:r>
              <a:rPr lang="en-US" altLang="ja-JP" sz="1200" b="1" dirty="0"/>
              <a:t>(</a:t>
            </a:r>
            <a:r>
              <a:rPr lang="ja-JP" altLang="en-US" sz="1200" b="1" dirty="0"/>
              <a:t>ＳＯ</a:t>
            </a:r>
            <a:r>
              <a:rPr lang="en-US" altLang="ja-JP" sz="1200" b="1" dirty="0"/>
              <a:t>)</a:t>
            </a:r>
            <a:r>
              <a:rPr lang="ja-JP" altLang="en-US" sz="1400" b="1" dirty="0"/>
              <a:t>と</a:t>
            </a:r>
            <a:r>
              <a:rPr lang="ja-JP" altLang="en-US" sz="1400" b="1" dirty="0" smtClean="0"/>
              <a:t>は～～</a:t>
            </a:r>
            <a:endParaRPr lang="ja-JP" altLang="en-US" sz="1400" b="1" dirty="0"/>
          </a:p>
          <a:p>
            <a:r>
              <a:rPr lang="ja-JP" altLang="en-US" sz="1200" b="1" dirty="0" smtClean="0"/>
              <a:t>　　　知的障</a:t>
            </a:r>
            <a:r>
              <a:rPr lang="ja-JP" altLang="en-US" sz="1200" b="1" dirty="0"/>
              <a:t>がいのあるアスリートに、年間を通じてスポーツのトレーニング</a:t>
            </a:r>
            <a:r>
              <a:rPr lang="ja-JP" altLang="en-US" sz="1200" b="1" i="1" dirty="0"/>
              <a:t>と</a:t>
            </a:r>
          </a:p>
          <a:p>
            <a:r>
              <a:rPr lang="ja-JP" altLang="en-US" sz="1200" b="1" dirty="0" smtClean="0"/>
              <a:t>　　　その</a:t>
            </a:r>
            <a:r>
              <a:rPr lang="ja-JP" altLang="en-US" sz="1200" b="1" dirty="0"/>
              <a:t>発表の場である競技会を提供する国際的なボランティア活動です。</a:t>
            </a:r>
          </a:p>
          <a:p>
            <a:r>
              <a:rPr lang="ja-JP" altLang="en-US" sz="1200" b="1" dirty="0" smtClean="0"/>
              <a:t>　　　参加者</a:t>
            </a:r>
            <a:r>
              <a:rPr lang="ja-JP" altLang="en-US" sz="1200" b="1" dirty="0"/>
              <a:t>全員が共に楽しみ、支えあい、活動を通して相互理解を深めながら、</a:t>
            </a:r>
          </a:p>
          <a:p>
            <a:r>
              <a:rPr lang="ja-JP" altLang="en-US" sz="1200" b="1" dirty="0" smtClean="0"/>
              <a:t>　　　優しい</a:t>
            </a:r>
            <a:r>
              <a:rPr lang="ja-JP" altLang="en-US" sz="1200" b="1" dirty="0"/>
              <a:t>社会の実現を目指しています。</a:t>
            </a:r>
          </a:p>
          <a:p>
            <a:endParaRPr lang="en-US" altLang="ja-JP" sz="12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  <a:cs typeface="Verdana" panose="020B0604030504040204" pitchFamily="34" charset="0"/>
            </a:endParaRPr>
          </a:p>
          <a:p>
            <a:endParaRPr lang="ja-JP" altLang="en-US" sz="1100" dirty="0" smtClean="0">
              <a:latin typeface="AR P丸ゴシック体M" panose="020B0600010101010101" pitchFamily="50" charset="-128"/>
              <a:ea typeface="AR P丸ゴシック体M" panose="020B0600010101010101" pitchFamily="50" charset="-128"/>
              <a:cs typeface="Verdana" panose="020B0604030504040204" pitchFamily="34" charset="0"/>
            </a:endParaRPr>
          </a:p>
          <a:p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日 時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平成 ３１年 ５月 </a:t>
            </a:r>
            <a:r>
              <a:rPr lang="ja-JP" altLang="en-US" sz="20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１２</a:t>
            </a:r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 </a:t>
            </a:r>
            <a:r>
              <a:rPr lang="en-US" altLang="ja-JP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</a:t>
            </a:r>
            <a:r>
              <a:rPr lang="en-US" altLang="ja-JP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 </a:t>
            </a:r>
            <a:endParaRPr lang="ja-JP" altLang="en-US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午前</a:t>
            </a:r>
            <a:r>
              <a:rPr lang="en-US" altLang="ja-JP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時～午後</a:t>
            </a:r>
            <a:r>
              <a:rPr lang="en-US" altLang="ja-JP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3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　</a:t>
            </a:r>
            <a:endParaRPr lang="ja-JP" altLang="en-US" sz="18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　</a:t>
            </a:r>
            <a:r>
              <a:rPr lang="en-US" altLang="ja-JP" sz="12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1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受付は</a:t>
            </a:r>
            <a:r>
              <a:rPr lang="en-US" altLang="ja-JP" sz="1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1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時迄にお願いします</a:t>
            </a:r>
            <a:r>
              <a:rPr lang="en-US" altLang="ja-JP" sz="1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endParaRPr lang="en-US" altLang="ja-JP" sz="16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場 所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泰勝寺跡　</a:t>
            </a:r>
            <a:r>
              <a:rPr lang="ja-JP" altLang="en-US" sz="11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熊本市中央区黒髪町</a:t>
            </a:r>
            <a:r>
              <a:rPr lang="en-US" altLang="ja-JP" sz="11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4-610</a:t>
            </a:r>
            <a:endParaRPr lang="ja-JP" altLang="en-US" sz="1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　会 費  </a:t>
            </a:r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１</a:t>
            </a:r>
            <a:r>
              <a:rPr lang="en-US" altLang="ja-JP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,</a:t>
            </a:r>
            <a:r>
              <a:rPr lang="ja-JP" altLang="en-US" sz="18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０００ 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円   </a:t>
            </a:r>
            <a:r>
              <a:rPr lang="en-US" altLang="ja-JP" sz="1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1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抹茶席・</a:t>
            </a:r>
            <a:r>
              <a:rPr lang="ja-JP" altLang="en-US" sz="1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煎茶席</a:t>
            </a:r>
            <a:r>
              <a:rPr lang="en-US" altLang="ja-JP" sz="1400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)</a:t>
            </a:r>
            <a:endParaRPr kumimoji="1" lang="ja-JP" altLang="en-US" sz="1800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Verdana" panose="020B060403050404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81607" y="8160352"/>
            <a:ext cx="137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絵</a:t>
            </a:r>
            <a:r>
              <a:rPr lang="ja-JP" altLang="ja-JP" sz="1000" dirty="0" smtClean="0"/>
              <a:t>・</a:t>
            </a:r>
            <a:r>
              <a:rPr lang="en-US" altLang="ja-JP" sz="1000" dirty="0" smtClean="0"/>
              <a:t>SO</a:t>
            </a:r>
            <a:r>
              <a:rPr lang="ja-JP" altLang="en-US" sz="1000" dirty="0" smtClean="0"/>
              <a:t>アスリート</a:t>
            </a:r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ja-JP" sz="1000" dirty="0" smtClean="0"/>
              <a:t>林</a:t>
            </a:r>
            <a:r>
              <a:rPr lang="ja-JP" altLang="ja-JP" sz="1000" dirty="0"/>
              <a:t>　郁子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84269" y="353842"/>
            <a:ext cx="593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認定特定</a:t>
            </a:r>
            <a:r>
              <a:rPr lang="ja-JP" altLang="en-US" sz="1200" b="1" dirty="0"/>
              <a:t>非営利活動法人 スペシャルオリンピックス日本・熊本（</a:t>
            </a:r>
            <a:r>
              <a:rPr lang="en-US" altLang="ja-JP" sz="1200" b="1" dirty="0"/>
              <a:t>SON</a:t>
            </a:r>
            <a:r>
              <a:rPr lang="ja-JP" altLang="en-US" sz="1200" b="1" dirty="0"/>
              <a:t>・熊本）支援</a:t>
            </a:r>
            <a:endParaRPr kumimoji="1" lang="ja-JP" altLang="en-US" sz="12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04840" y="6100084"/>
            <a:ext cx="4019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rgbClr val="FF0000"/>
                </a:solidFill>
              </a:rPr>
              <a:t>お願い：</a:t>
            </a:r>
            <a:r>
              <a:rPr lang="ja-JP" altLang="en-US" sz="900" dirty="0" smtClean="0">
                <a:solidFill>
                  <a:srgbClr val="FF0000"/>
                </a:solidFill>
              </a:rPr>
              <a:t>ご来場</a:t>
            </a:r>
            <a:r>
              <a:rPr lang="ja-JP" altLang="en-US" sz="900" dirty="0">
                <a:solidFill>
                  <a:srgbClr val="FF0000"/>
                </a:solidFill>
              </a:rPr>
              <a:t>の際は駐車場が少ない</a:t>
            </a:r>
            <a:r>
              <a:rPr lang="ja-JP" altLang="en-US" sz="900" dirty="0" smtClean="0">
                <a:solidFill>
                  <a:srgbClr val="FF0000"/>
                </a:solidFill>
              </a:rPr>
              <a:t>ので公共</a:t>
            </a:r>
            <a:r>
              <a:rPr lang="ja-JP" altLang="en-US" sz="900" dirty="0">
                <a:solidFill>
                  <a:srgbClr val="FF0000"/>
                </a:solidFill>
              </a:rPr>
              <a:t>交通機関をご利用</a:t>
            </a:r>
            <a:r>
              <a:rPr lang="ja-JP" altLang="en-US" sz="900" dirty="0" smtClean="0">
                <a:solidFill>
                  <a:srgbClr val="FF0000"/>
                </a:solidFill>
              </a:rPr>
              <a:t>ください</a:t>
            </a:r>
            <a:endParaRPr kumimoji="1" lang="ja-JP" altLang="en-US" sz="1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1" y="347743"/>
            <a:ext cx="913696" cy="324362"/>
          </a:xfrm>
          <a:prstGeom prst="rect">
            <a:avLst/>
          </a:prstGeom>
        </p:spPr>
      </p:pic>
      <p:pic>
        <p:nvPicPr>
          <p:cNvPr id="1025" name="Picture 1" descr="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59">
            <a:off x="1611796" y="6371009"/>
            <a:ext cx="897023" cy="17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図 39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25" b="98499" l="1558" r="9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87" y="6537310"/>
            <a:ext cx="806716" cy="1369928"/>
          </a:xfrm>
          <a:prstGeom prst="rect">
            <a:avLst/>
          </a:prstGeom>
        </p:spPr>
      </p:pic>
      <p:pic>
        <p:nvPicPr>
          <p:cNvPr id="41" name="図 40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0" b="97112" l="917" r="9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443" flipH="1">
            <a:off x="4758990" y="6585091"/>
            <a:ext cx="957095" cy="19741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43673" y="8242544"/>
            <a:ext cx="3706774" cy="67710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ja-JP" altLang="en-US" sz="16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　</a:t>
            </a:r>
            <a:r>
              <a:rPr lang="ja-JP" altLang="en-US" sz="11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展示</a:t>
            </a:r>
            <a:r>
              <a:rPr lang="ja-JP" altLang="en-US" sz="11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即売</a:t>
            </a:r>
            <a:r>
              <a:rPr lang="ja-JP" altLang="en-US" sz="11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コ</a:t>
            </a:r>
            <a:r>
              <a:rPr lang="en-US" altLang="ja-JP" sz="11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-</a:t>
            </a:r>
            <a:r>
              <a:rPr lang="ja-JP" altLang="en-US" sz="11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ナ</a:t>
            </a:r>
            <a:r>
              <a:rPr lang="en-US" altLang="ja-JP" sz="1100" b="1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-</a:t>
            </a:r>
            <a:r>
              <a:rPr lang="ja-JP" altLang="en-US" sz="11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</a:p>
          <a:p>
            <a:r>
              <a:rPr lang="ja-JP" altLang="en-US" sz="11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作業所</a:t>
            </a:r>
            <a:r>
              <a:rPr lang="ja-JP" altLang="en-US" sz="11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や施設で作った素晴らしい</a:t>
            </a:r>
            <a:r>
              <a:rPr lang="ja-JP" altLang="en-US" sz="11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作品を販売</a:t>
            </a:r>
            <a:r>
              <a:rPr lang="ja-JP" altLang="en-US" sz="11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します。</a:t>
            </a:r>
          </a:p>
          <a:p>
            <a:r>
              <a:rPr lang="ja-JP" altLang="en-US" sz="11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ぜひ</a:t>
            </a:r>
            <a:r>
              <a:rPr lang="ja-JP" altLang="en-US" sz="11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お立ち寄りください。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4977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1DF399-1A1F-4E41-94A2-022CBB1AF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41</Words>
  <Application>Microsoft Office PowerPoint</Application>
  <PresentationFormat>ユーザー設定</PresentationFormat>
  <Paragraphs>31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シャボン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2015-02-10T01:55:52Z</dcterms:created>
  <dcterms:modified xsi:type="dcterms:W3CDTF">2019-02-21T00:46:48Z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TC028374629991</vt:lpwstr>
  </property>
</Properties>
</file>